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handoutMasterIdLst>
    <p:handoutMasterId r:id="rId32"/>
  </p:handout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6" r:id="rId29"/>
    <p:sldId id="312" r:id="rId30"/>
  </p:sldIdLst>
  <p:sldSz cx="9144000" cy="5143500" type="screen16x9"/>
  <p:notesSz cx="6858000" cy="9144000"/>
  <p:embeddedFontLst>
    <p:embeddedFont>
      <p:font typeface="Cambria Math" panose="02040503050406030204" pitchFamily="18" charset="0"/>
      <p:regular r:id="rId33"/>
    </p:embeddedFont>
    <p:embeddedFont>
      <p:font typeface="lmroman10-italic" panose="00000500000000000000" pitchFamily="50" charset="0"/>
      <p:italic r:id="rId34"/>
    </p:embeddedFont>
    <p:embeddedFont>
      <p:font typeface="Roboto Slab Regular" pitchFamily="2" charset="0"/>
      <p:regular r:id="rId35"/>
    </p:embeddedFont>
    <p:embeddedFont>
      <p:font typeface="Source Code Pro" panose="020B0604020202020204" charset="0"/>
      <p:regular r:id="rId36"/>
      <p:bold r:id="rId37"/>
      <p:italic r:id="rId38"/>
      <p:boldItalic r:id="rId39"/>
    </p:embeddedFont>
    <p:embeddedFont>
      <p:font typeface="Source Code Pro Light" panose="020B0604020202020204"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139" d="100"/>
          <a:sy n="139" d="100"/>
        </p:scale>
        <p:origin x="1722" y="126"/>
      </p:cViewPr>
      <p:guideLst>
        <p:guide orient="horz" pos="1071"/>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4DE86-9BB9-4670-8333-4FE6CA31B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221B2-360A-4D7E-9831-79E0E47947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EEFD5-55A5-4EFD-8DC4-05A0B7879FAD}" type="datetimeFigureOut">
              <a:rPr lang="en-US" smtClean="0"/>
              <a:t>18-May-20</a:t>
            </a:fld>
            <a:endParaRPr lang="en-US"/>
          </a:p>
        </p:txBody>
      </p:sp>
      <p:sp>
        <p:nvSpPr>
          <p:cNvPr id="4" name="Footer Placeholder 3">
            <a:extLst>
              <a:ext uri="{FF2B5EF4-FFF2-40B4-BE49-F238E27FC236}">
                <a16:creationId xmlns:a16="http://schemas.microsoft.com/office/drawing/2014/main" id="{86F0F5CD-DB3D-4FC3-A7A8-5C0B5D4F2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CAAF6-21A0-44BB-9D2B-0B34F86069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13A9D-6DA5-49D6-9664-0AA854BF6D94}" type="slidenum">
              <a:rPr lang="en-US" smtClean="0"/>
              <a:t>‹#›</a:t>
            </a:fld>
            <a:endParaRPr lang="en-US"/>
          </a:p>
        </p:txBody>
      </p:sp>
    </p:spTree>
    <p:extLst>
      <p:ext uri="{BB962C8B-B14F-4D97-AF65-F5344CB8AC3E}">
        <p14:creationId xmlns:p14="http://schemas.microsoft.com/office/powerpoint/2010/main" val="7300542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err="1"/>
              <a:t>fwefwef</a:t>
            </a:r>
            <a:endParaRPr lang="en-US" dirty="0"/>
          </a:p>
        </p:txBody>
      </p:sp>
    </p:spTree>
    <p:extLst>
      <p:ext uri="{BB962C8B-B14F-4D97-AF65-F5344CB8AC3E}">
        <p14:creationId xmlns:p14="http://schemas.microsoft.com/office/powerpoint/2010/main" val="196469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restraining </a:t>
            </a:r>
            <a:endParaRPr dirty="0"/>
          </a:p>
        </p:txBody>
      </p:sp>
    </p:spTree>
    <p:extLst>
      <p:ext uri="{BB962C8B-B14F-4D97-AF65-F5344CB8AC3E}">
        <p14:creationId xmlns:p14="http://schemas.microsoft.com/office/powerpoint/2010/main" val="7747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a:t>
            </a:r>
          </a:p>
        </p:txBody>
      </p:sp>
    </p:spTree>
    <p:extLst>
      <p:ext uri="{BB962C8B-B14F-4D97-AF65-F5344CB8AC3E}">
        <p14:creationId xmlns:p14="http://schemas.microsoft.com/office/powerpoint/2010/main" val="67719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userDrawn="1">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 name="Title 1">
            <a:extLst>
              <a:ext uri="{FF2B5EF4-FFF2-40B4-BE49-F238E27FC236}">
                <a16:creationId xmlns:a16="http://schemas.microsoft.com/office/drawing/2014/main" id="{9933EA4D-C340-45CE-9838-2DBAE38F7C2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9.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4.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video" Target="../media/media8.mp4"/><Relationship Id="rId11" Type="http://schemas.openxmlformats.org/officeDocument/2006/relationships/image" Target="../media/image31.png"/><Relationship Id="rId5" Type="http://schemas.microsoft.com/office/2007/relationships/media" Target="../media/media8.mp4"/><Relationship Id="rId10" Type="http://schemas.openxmlformats.org/officeDocument/2006/relationships/image" Target="../media/image33.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10.mp4"/><Relationship Id="rId7" Type="http://schemas.openxmlformats.org/officeDocument/2006/relationships/slideLayout" Target="../slideLayouts/slideLayout12.xml"/><Relationship Id="rId12" Type="http://schemas.openxmlformats.org/officeDocument/2006/relationships/image" Target="../media/image3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8.png"/><Relationship Id="rId5" Type="http://schemas.microsoft.com/office/2007/relationships/media" Target="../media/media11.mp4"/><Relationship Id="rId10" Type="http://schemas.openxmlformats.org/officeDocument/2006/relationships/image" Target="../media/image37.png"/><Relationship Id="rId4" Type="http://schemas.openxmlformats.org/officeDocument/2006/relationships/video" Target="../media/media10.mp4"/><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27327" y="259066"/>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000" dirty="0"/>
              <a:t>Imitation Learning over Heterogeneous Agents with Restraining Bolts</a:t>
            </a:r>
            <a:endParaRPr sz="50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5423;p53">
            <a:extLst>
              <a:ext uri="{FF2B5EF4-FFF2-40B4-BE49-F238E27FC236}">
                <a16:creationId xmlns:a16="http://schemas.microsoft.com/office/drawing/2014/main" id="{44552A1A-9C3F-4216-AE0D-A3FFBA06E4AF}"/>
              </a:ext>
            </a:extLst>
          </p:cNvPr>
          <p:cNvGrpSpPr/>
          <p:nvPr/>
        </p:nvGrpSpPr>
        <p:grpSpPr>
          <a:xfrm rot="10800000">
            <a:off x="7165820" y="524198"/>
            <a:ext cx="852547" cy="961175"/>
            <a:chOff x="3299850" y="238575"/>
            <a:chExt cx="427725" cy="482225"/>
          </a:xfrm>
          <a:solidFill>
            <a:schemeClr val="tx2"/>
          </a:solidFill>
        </p:grpSpPr>
        <p:sp>
          <p:nvSpPr>
            <p:cNvPr id="33" name="Google Shape;5424;p53">
              <a:extLst>
                <a:ext uri="{FF2B5EF4-FFF2-40B4-BE49-F238E27FC236}">
                  <a16:creationId xmlns:a16="http://schemas.microsoft.com/office/drawing/2014/main" id="{C2A6A4FB-C26B-4A14-A20F-92DBD929A775}"/>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25;p53">
              <a:extLst>
                <a:ext uri="{FF2B5EF4-FFF2-40B4-BE49-F238E27FC236}">
                  <a16:creationId xmlns:a16="http://schemas.microsoft.com/office/drawing/2014/main" id="{8DA062B2-0B71-423C-89EC-85F840D3D63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26;p53">
              <a:extLst>
                <a:ext uri="{FF2B5EF4-FFF2-40B4-BE49-F238E27FC236}">
                  <a16:creationId xmlns:a16="http://schemas.microsoft.com/office/drawing/2014/main" id="{7F9C9811-7B8B-4206-A4C5-54524C3D60B9}"/>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27;p53">
              <a:extLst>
                <a:ext uri="{FF2B5EF4-FFF2-40B4-BE49-F238E27FC236}">
                  <a16:creationId xmlns:a16="http://schemas.microsoft.com/office/drawing/2014/main" id="{689AE6EE-5DCE-45F8-A3C5-19D16D5AFD6E}"/>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28;p53">
              <a:extLst>
                <a:ext uri="{FF2B5EF4-FFF2-40B4-BE49-F238E27FC236}">
                  <a16:creationId xmlns:a16="http://schemas.microsoft.com/office/drawing/2014/main" id="{0AAB9764-8767-4C69-ACB9-D854F6A78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par>
                                <p:cTn id="35" presetID="16" presetClass="entr" presetSubtype="2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90847"/>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M</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S</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A</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T</m:t>
                          </m:r>
                          <m:r>
                            <m:rPr>
                              <m:nor/>
                            </m:rPr>
                            <a:rPr lang="en-US" b="0" i="0" smtClean="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oMath>
                  </m:oMathPara>
                </a14:m>
                <a:endParaRPr lang="en-US" dirty="0">
                  <a:solidFill>
                    <a:schemeClr val="bg1"/>
                  </a:solidFill>
                  <a:latin typeface="lmroman10-italic" panose="00000500000000000000" pitchFamily="50"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a:t>
                </a:r>
                <a:r>
                  <a:rPr lang="en-US" sz="1100" b="1" dirty="0">
                    <a:solidFill>
                      <a:schemeClr val="bg1"/>
                    </a:solidFill>
                    <a:latin typeface="Source Code Pro" panose="020B0604020202020204" charset="0"/>
                    <a:ea typeface="Source Code Pro" panose="020B0604020202020204" charset="0"/>
                  </a:rPr>
                  <a:t>cannot describe its rewards</a:t>
                </a:r>
                <a:r>
                  <a:rPr lang="en-US" sz="1100" dirty="0">
                    <a:solidFill>
                      <a:schemeClr val="bg1"/>
                    </a:solidFill>
                    <a:latin typeface="Source Code Pro" panose="020B0604020202020204" charset="0"/>
                    <a:ea typeface="Source Code Pro" panose="020B0604020202020204" charset="0"/>
                  </a:rPr>
                  <a:t>.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90847"/>
              </a:xfrm>
              <a:prstGeom prst="rect">
                <a:avLst/>
              </a:prstGeom>
              <a:blipFill>
                <a:blip r:embed="rId3"/>
                <a:stretch>
                  <a:fillRect/>
                </a:stretch>
              </a:blipFill>
            </p:spPr>
            <p:txBody>
              <a:bodyPr/>
              <a:lstStyle/>
              <a:p>
                <a:r>
                  <a:rPr lang="en-US">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a:t>
            </a:r>
            <a:r>
              <a:rPr lang="en-US" sz="1200" b="1" dirty="0">
                <a:solidFill>
                  <a:schemeClr val="bg1"/>
                </a:solidFill>
                <a:latin typeface="Source Code Pro" panose="020B0604020202020204" charset="0"/>
                <a:ea typeface="Source Code Pro" panose="020B0604020202020204" charset="0"/>
              </a:rPr>
              <a:t>does not know anything about </a:t>
            </a:r>
            <a:r>
              <a:rPr lang="en-US" sz="1200" b="1"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493055" y="2610269"/>
            <a:ext cx="4379997"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493054" y="3398211"/>
            <a:ext cx="4379997" cy="1015663"/>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3">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4">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1197352" y="3770901"/>
            <a:ext cx="2358689"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rgbClr val="F3F3F3"/>
                </a:solidFill>
                <a:latin typeface="Teko"/>
                <a:ea typeface="Teko"/>
                <a:cs typeface="Teko"/>
                <a:sym typeface="Teko"/>
              </a:rPr>
              <a:t>From </a:t>
            </a:r>
            <a:r>
              <a:rPr lang="en-US" sz="1800" dirty="0" err="1">
                <a:solidFill>
                  <a:srgbClr val="F3F3F3"/>
                </a:solidFill>
                <a:latin typeface="Teko"/>
                <a:ea typeface="Teko"/>
                <a:cs typeface="Teko"/>
                <a:sym typeface="Teko"/>
              </a:rPr>
              <a:t>LDL</a:t>
            </a:r>
            <a:r>
              <a:rPr lang="en-US" dirty="0" err="1">
                <a:solidFill>
                  <a:srgbClr val="F3F3F3"/>
                </a:solidFill>
                <a:latin typeface="Teko"/>
                <a:ea typeface="Teko"/>
                <a:cs typeface="Teko"/>
                <a:sym typeface="Teko"/>
              </a:rPr>
              <a:t>f</a:t>
            </a:r>
            <a:r>
              <a:rPr lang="en-US" sz="18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3"/>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4"/>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1"/>
            <p:extLst>
              <p:ext uri="{DAA4B4D4-6D71-4841-9C94-3DE7FCFB9230}">
                <p14:media xmlns:p14="http://schemas.microsoft.com/office/powerpoint/2010/main" r:embed="rId2">
                  <p14:trim end="112237"/>
                </p14:media>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97"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3439143" y="1261391"/>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483147" y="1027916"/>
            <a:ext cx="235384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6454089" y="1157794"/>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9">
            <a:alphaModFix/>
          </a:blip>
          <a:srcRect l="22441" t="21492" r="18091" b="17949"/>
          <a:stretch/>
        </p:blipFill>
        <p:spPr>
          <a:xfrm rot="5400000">
            <a:off x="3186407" y="2063362"/>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18730" y="2017059"/>
            <a:ext cx="1577478" cy="2227028"/>
          </a:xfrm>
          <a:prstGeom prst="rect">
            <a:avLst/>
          </a:prstGeom>
        </p:spPr>
      </p:pic>
      <p:pic>
        <p:nvPicPr>
          <p:cNvPr id="154" name="Google Shape;705;p32">
            <a:extLst>
              <a:ext uri="{FF2B5EF4-FFF2-40B4-BE49-F238E27FC236}">
                <a16:creationId xmlns:a16="http://schemas.microsoft.com/office/drawing/2014/main" id="{446A98E0-BBA8-40CF-88CD-43C58F5D0ED4}"/>
              </a:ext>
            </a:extLst>
          </p:cNvPr>
          <p:cNvPicPr preferRelativeResize="0"/>
          <p:nvPr/>
        </p:nvPicPr>
        <p:blipFill rotWithShape="1">
          <a:blip r:embed="rId9">
            <a:alphaModFix/>
          </a:blip>
          <a:srcRect l="22441" t="21492" r="18091" b="17949"/>
          <a:stretch/>
        </p:blipFill>
        <p:spPr>
          <a:xfrm rot="5400000">
            <a:off x="342475" y="2308369"/>
            <a:ext cx="2759078" cy="1644408"/>
          </a:xfrm>
          <a:prstGeom prst="rect">
            <a:avLst/>
          </a:prstGeom>
          <a:noFill/>
          <a:ln>
            <a:noFill/>
          </a:ln>
        </p:spPr>
      </p:pic>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062447" y="2007099"/>
            <a:ext cx="1216530" cy="2245902"/>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352058" y="4519518"/>
            <a:ext cx="937416" cy="369332"/>
          </a:xfrm>
          <a:prstGeom prst="rect">
            <a:avLst/>
          </a:prstGeom>
        </p:spPr>
        <p:txBody>
          <a:bodyPr wrap="square">
            <a:spAutoFit/>
          </a:bodyPr>
          <a:lstStyle/>
          <a:p>
            <a:r>
              <a:rPr lang="en-US" sz="1800" dirty="0">
                <a:solidFill>
                  <a:schemeClr val="bg1"/>
                </a:solidFill>
                <a:latin typeface="Teko" panose="020B0604020202020204" charset="0"/>
                <a:cs typeface="Teko" panose="020B0604020202020204" charset="0"/>
              </a:rPr>
              <a:t>(in goal)</a:t>
            </a:r>
            <a:endParaRPr lang="en-US" sz="1800" dirty="0">
              <a:latin typeface="Teko" panose="020B0604020202020204" charset="0"/>
              <a:cs typeface="Teko" panose="020B0604020202020204" charset="0"/>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9">
            <a:alphaModFix/>
          </a:blip>
          <a:srcRect l="22441" t="21492" r="18091" b="17949"/>
          <a:stretch/>
        </p:blipFill>
        <p:spPr>
          <a:xfrm rot="5400000">
            <a:off x="6199787" y="2056986"/>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740997" y="2034513"/>
            <a:ext cx="1569632" cy="2215951"/>
          </a:xfrm>
          <a:prstGeom prst="rect">
            <a:avLst/>
          </a:prstGeom>
        </p:spPr>
      </p:pic>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93400" fill="hold"/>
                                        <p:tgtEl>
                                          <p:spTgt spid="157"/>
                                        </p:tgtEl>
                                      </p:cBhvr>
                                    </p:cmd>
                                  </p:childTnLst>
                                </p:cTn>
                              </p:par>
                              <p:par>
                                <p:cTn id="9" presetID="1" presetClass="mediacall" presetSubtype="0" fill="hold" nodeType="withEffect">
                                  <p:stCondLst>
                                    <p:cond delay="0"/>
                                  </p:stCondLst>
                                  <p:childTnLst>
                                    <p:cmd type="call" cmd="playFrom(0.0)">
                                      <p:cBhvr>
                                        <p:cTn id="10"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8"/>
                </p:tgtEl>
              </p:cMediaNode>
            </p:video>
            <p:seq concurrent="1" nextAc="seek">
              <p:cTn id="12" restart="whenNotActive" fill="hold" evtFilter="cancelBubble" nodeType="interactiveSeq">
                <p:stCondLst>
                  <p:cond evt="onClick" delay="0">
                    <p:tgtEl>
                      <p:spTgt spid="15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58"/>
                                        </p:tgtEl>
                                      </p:cBhvr>
                                    </p:cmd>
                                  </p:childTnLst>
                                </p:cTn>
                              </p:par>
                            </p:childTnLst>
                          </p:cTn>
                        </p:par>
                      </p:childTnLst>
                    </p:cTn>
                  </p:par>
                </p:childTnLst>
              </p:cTn>
              <p:nextCondLst>
                <p:cond evt="onClick" delay="0">
                  <p:tgtEl>
                    <p:spTgt spid="158"/>
                  </p:tgtEl>
                </p:cond>
              </p:nextCondLst>
            </p:seq>
            <p:video>
              <p:cMediaNode vol="80000">
                <p:cTn id="17" repeatCount="indefinite" fill="hold" display="0">
                  <p:stCondLst>
                    <p:cond delay="indefinite"/>
                  </p:stCondLst>
                </p:cTn>
                <p:tgtEl>
                  <p:spTgt spid="157"/>
                </p:tgtEl>
              </p:cMediaNode>
            </p:video>
            <p:seq concurrent="1" nextAc="seek">
              <p:cTn id="18" restart="whenNotActive" fill="hold" evtFilter="cancelBubble" nodeType="interactiveSeq">
                <p:stCondLst>
                  <p:cond evt="onClick" delay="0">
                    <p:tgtEl>
                      <p:spTgt spid="15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57"/>
                                        </p:tgtEl>
                                      </p:cBhvr>
                                    </p:cmd>
                                  </p:childTnLst>
                                </p:cTn>
                              </p:par>
                            </p:childTnLst>
                          </p:cTn>
                        </p:par>
                      </p:childTnLst>
                    </p:cTn>
                  </p:par>
                </p:childTnLst>
              </p:cTn>
              <p:nextCondLst>
                <p:cond evt="onClick" delay="0">
                  <p:tgtEl>
                    <p:spTgt spid="157"/>
                  </p:tgtEl>
                </p:cond>
              </p:nextCondLst>
            </p:seq>
            <p:video>
              <p:cMediaNode vol="80000">
                <p:cTn id="23" repeatCount="indefinite" fill="hold" display="0">
                  <p:stCondLst>
                    <p:cond delay="indefinite"/>
                  </p:stCondLst>
                </p:cTn>
                <p:tgtEl>
                  <p:spTgt spid="164"/>
                </p:tgtEl>
              </p:cMediaNode>
            </p:video>
            <p:seq concurrent="1" nextAc="seek">
              <p:cTn id="24" restart="whenNotActive" fill="hold" evtFilter="cancelBubble" nodeType="interactiveSeq">
                <p:stCondLst>
                  <p:cond evt="onClick" delay="0">
                    <p:tgtEl>
                      <p:spTgt spid="16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4">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TotalTime>
  <Words>2131</Words>
  <Application>Microsoft Office PowerPoint</Application>
  <PresentationFormat>On-screen Show (16:9)</PresentationFormat>
  <Paragraphs>335</Paragraphs>
  <Slides>29</Slides>
  <Notes>25</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Source Code Pro</vt:lpstr>
      <vt:lpstr>Teko</vt:lpstr>
      <vt:lpstr>lmroman10-italic</vt:lpstr>
      <vt:lpstr>Source Code Pro Light</vt:lpstr>
      <vt:lpstr>Teko Medium</vt:lpstr>
      <vt:lpstr>Cambria Math</vt:lpstr>
      <vt:lpstr>Teko Light</vt:lpstr>
      <vt:lpstr>Roboto Slab Regular</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IMITATION LEARNING</vt:lpstr>
      <vt:lpstr>DFA</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168</cp:revision>
  <dcterms:modified xsi:type="dcterms:W3CDTF">2020-05-18T15:08:18Z</dcterms:modified>
</cp:coreProperties>
</file>